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9.jpg" ContentType="image/jpeg"/>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1" r:id="rId4"/>
    <p:sldId id="266" r:id="rId5"/>
    <p:sldId id="265" r:id="rId6"/>
    <p:sldId id="267" r:id="rId7"/>
    <p:sldId id="262" r:id="rId8"/>
    <p:sldId id="263" r:id="rId9"/>
    <p:sldId id="259" r:id="rId10"/>
    <p:sldId id="260"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8229" autoAdjust="0"/>
  </p:normalViewPr>
  <p:slideViewPr>
    <p:cSldViewPr snapToGrid="0">
      <p:cViewPr varScale="1">
        <p:scale>
          <a:sx n="93" d="100"/>
          <a:sy n="93" d="100"/>
        </p:scale>
        <p:origin x="130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B97F1-197C-478D-80C4-C95EF564625C}" type="datetimeFigureOut">
              <a:rPr lang="en-US" smtClean="0"/>
              <a:t>11/16/2019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82B01-3207-4BF9-987C-C18A9B1988DE}" type="slidenum">
              <a:rPr lang="en-US" smtClean="0"/>
              <a:t>‹#›</a:t>
            </a:fld>
            <a:endParaRPr lang="en-US"/>
          </a:p>
        </p:txBody>
      </p:sp>
    </p:spTree>
    <p:extLst>
      <p:ext uri="{BB962C8B-B14F-4D97-AF65-F5344CB8AC3E}">
        <p14:creationId xmlns:p14="http://schemas.microsoft.com/office/powerpoint/2010/main" val="661039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Dealing with money is challenge for children. Even if parents teach their kids how to handle money at an early age, cashless payment is, despite the ongoing </a:t>
            </a:r>
            <a:r>
              <a:rPr lang="en-US" sz="1200" b="0" i="0" u="none" strike="noStrike" kern="1200" dirty="0" err="1">
                <a:solidFill>
                  <a:schemeClr val="tx1"/>
                </a:solidFill>
                <a:effectLst/>
                <a:latin typeface="+mn-lt"/>
                <a:ea typeface="+mn-ea"/>
                <a:cs typeface="+mn-cs"/>
              </a:rPr>
              <a:t>digitalisation</a:t>
            </a:r>
            <a:r>
              <a:rPr lang="en-US" sz="1200" b="0" i="0" u="none" strike="noStrike" kern="1200" dirty="0">
                <a:solidFill>
                  <a:schemeClr val="tx1"/>
                </a:solidFill>
                <a:effectLst/>
                <a:latin typeface="+mn-lt"/>
                <a:ea typeface="+mn-ea"/>
                <a:cs typeface="+mn-cs"/>
              </a:rPr>
              <a:t> process, often left out. According to  studies the earliest age to come in contact with this digital payment world is at the rather late age of 16. This can lead to children having difficulty developing a feeling for digital money. </a:t>
            </a:r>
            <a:endParaRPr lang="en-US" dirty="0"/>
          </a:p>
          <a:p>
            <a:pPr marL="171450" indent="-171450">
              <a:buFontTx/>
              <a:buChar char="-"/>
            </a:pPr>
            <a:r>
              <a:rPr lang="en-US" dirty="0"/>
              <a:t>Tamagotchi (Create a “friend” kids can relate to, make it playful)</a:t>
            </a:r>
          </a:p>
        </p:txBody>
      </p:sp>
      <p:sp>
        <p:nvSpPr>
          <p:cNvPr id="4" name="Slide Number Placeholder 3"/>
          <p:cNvSpPr>
            <a:spLocks noGrp="1"/>
          </p:cNvSpPr>
          <p:nvPr>
            <p:ph type="sldNum" sz="quarter" idx="5"/>
          </p:nvPr>
        </p:nvSpPr>
        <p:spPr/>
        <p:txBody>
          <a:bodyPr/>
          <a:lstStyle/>
          <a:p>
            <a:fld id="{25682B01-3207-4BF9-987C-C18A9B1988DE}" type="slidenum">
              <a:rPr lang="en-US" smtClean="0"/>
              <a:t>2</a:t>
            </a:fld>
            <a:endParaRPr lang="en-US"/>
          </a:p>
        </p:txBody>
      </p:sp>
    </p:spTree>
    <p:extLst>
      <p:ext uri="{BB962C8B-B14F-4D97-AF65-F5344CB8AC3E}">
        <p14:creationId xmlns:p14="http://schemas.microsoft.com/office/powerpoint/2010/main" val="80468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Do you remember what you bought at the age of 10? Asked kids that were around today (Magazines, candy)</a:t>
            </a:r>
          </a:p>
          <a:p>
            <a:pPr marL="171450" indent="-171450">
              <a:buFontTx/>
              <a:buChar char="-"/>
            </a:pPr>
            <a:r>
              <a:rPr lang="en-US" dirty="0"/>
              <a:t>We read some case studies. What is the situation today regarding amount of pocket money (up to 500.-) </a:t>
            </a:r>
          </a:p>
          <a:p>
            <a:pPr marL="171450" indent="-171450">
              <a:buFontTx/>
              <a:buChar char="-"/>
            </a:pPr>
            <a:r>
              <a:rPr lang="en-US" dirty="0"/>
              <a:t>We decided the target </a:t>
            </a:r>
            <a:r>
              <a:rPr lang="en-US"/>
              <a:t>audience were kids of about 10 years </a:t>
            </a:r>
            <a:r>
              <a:rPr lang="en-US" dirty="0"/>
              <a:t>(kids have a phone when they turn 10)? </a:t>
            </a:r>
          </a:p>
          <a:p>
            <a:pPr marL="171450" indent="-171450">
              <a:buFontTx/>
              <a:buChar char="-"/>
            </a:pPr>
            <a:r>
              <a:rPr lang="en-US" dirty="0"/>
              <a:t>Pocket money still relies very much on traditional currency like bills and coins</a:t>
            </a:r>
          </a:p>
          <a:p>
            <a:pPr marL="171450" indent="-171450">
              <a:buFontTx/>
              <a:buChar char="-"/>
            </a:pPr>
            <a:r>
              <a:rPr lang="en-US" dirty="0"/>
              <a:t>Definition of goals and finding solutions together (</a:t>
            </a:r>
            <a:r>
              <a:rPr lang="en-US" dirty="0" err="1"/>
              <a:t>Minisprints</a:t>
            </a:r>
            <a:r>
              <a:rPr lang="en-US" dirty="0"/>
              <a:t>)</a:t>
            </a:r>
          </a:p>
          <a:p>
            <a:pPr marL="171450" indent="-171450">
              <a:buFontTx/>
              <a:buChar char="-"/>
            </a:pPr>
            <a:r>
              <a:rPr lang="en-US" dirty="0"/>
              <a:t>Focus: Make it playful and enable parents to interact and explain (especially important for younger children)</a:t>
            </a:r>
          </a:p>
        </p:txBody>
      </p:sp>
      <p:sp>
        <p:nvSpPr>
          <p:cNvPr id="4" name="Slide Number Placeholder 3"/>
          <p:cNvSpPr>
            <a:spLocks noGrp="1"/>
          </p:cNvSpPr>
          <p:nvPr>
            <p:ph type="sldNum" sz="quarter" idx="5"/>
          </p:nvPr>
        </p:nvSpPr>
        <p:spPr/>
        <p:txBody>
          <a:bodyPr/>
          <a:lstStyle/>
          <a:p>
            <a:fld id="{25682B01-3207-4BF9-987C-C18A9B1988DE}" type="slidenum">
              <a:rPr lang="en-US" smtClean="0"/>
              <a:t>3</a:t>
            </a:fld>
            <a:endParaRPr lang="en-US"/>
          </a:p>
        </p:txBody>
      </p:sp>
    </p:spTree>
    <p:extLst>
      <p:ext uri="{BB962C8B-B14F-4D97-AF65-F5344CB8AC3E}">
        <p14:creationId xmlns:p14="http://schemas.microsoft.com/office/powerpoint/2010/main" val="205345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Piskel</a:t>
            </a:r>
            <a:r>
              <a:rPr lang="en-US" dirty="0"/>
              <a:t> – Tool for graphics, pixel by pixel</a:t>
            </a:r>
          </a:p>
          <a:p>
            <a:r>
              <a:rPr lang="en-US" dirty="0"/>
              <a:t>Azure Custom vision – Recognition of currency</a:t>
            </a:r>
          </a:p>
          <a:p>
            <a:r>
              <a:rPr lang="en-US" dirty="0"/>
              <a:t>Visual Studio – IDE</a:t>
            </a:r>
          </a:p>
          <a:p>
            <a:r>
              <a:rPr lang="en-US" dirty="0"/>
              <a:t>Azure DevOps</a:t>
            </a:r>
          </a:p>
          <a:p>
            <a:endParaRPr lang="en-US" dirty="0"/>
          </a:p>
        </p:txBody>
      </p:sp>
      <p:sp>
        <p:nvSpPr>
          <p:cNvPr id="4" name="Slide Number Placeholder 3"/>
          <p:cNvSpPr>
            <a:spLocks noGrp="1"/>
          </p:cNvSpPr>
          <p:nvPr>
            <p:ph type="sldNum" sz="quarter" idx="5"/>
          </p:nvPr>
        </p:nvSpPr>
        <p:spPr/>
        <p:txBody>
          <a:bodyPr/>
          <a:lstStyle/>
          <a:p>
            <a:fld id="{25682B01-3207-4BF9-987C-C18A9B1988DE}" type="slidenum">
              <a:rPr lang="en-US" smtClean="0"/>
              <a:t>4</a:t>
            </a:fld>
            <a:endParaRPr lang="en-US"/>
          </a:p>
        </p:txBody>
      </p:sp>
    </p:spTree>
    <p:extLst>
      <p:ext uri="{BB962C8B-B14F-4D97-AF65-F5344CB8AC3E}">
        <p14:creationId xmlns:p14="http://schemas.microsoft.com/office/powerpoint/2010/main" val="360866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App for Android as Frontend</a:t>
            </a:r>
          </a:p>
          <a:p>
            <a:r>
              <a:rPr lang="en-US" dirty="0"/>
              <a:t>.</a:t>
            </a:r>
            <a:r>
              <a:rPr lang="en-US" dirty="0" err="1"/>
              <a:t>NetCore</a:t>
            </a:r>
            <a:r>
              <a:rPr lang="en-US" dirty="0"/>
              <a:t> 3.0 </a:t>
            </a:r>
            <a:r>
              <a:rPr lang="en-US" dirty="0" err="1"/>
              <a:t>WebApi</a:t>
            </a:r>
            <a:r>
              <a:rPr lang="en-US" dirty="0"/>
              <a:t> as Backend</a:t>
            </a:r>
          </a:p>
          <a:p>
            <a:r>
              <a:rPr lang="en-US" dirty="0"/>
              <a:t>Azure </a:t>
            </a:r>
            <a:r>
              <a:rPr lang="en-US" dirty="0" err="1"/>
              <a:t>Cogintive</a:t>
            </a:r>
            <a:r>
              <a:rPr lang="en-US" dirty="0"/>
              <a:t> Services for currency recognition</a:t>
            </a:r>
          </a:p>
          <a:p>
            <a:r>
              <a:rPr lang="en-US" dirty="0"/>
              <a:t>Azure Cosmos DB with </a:t>
            </a:r>
            <a:r>
              <a:rPr lang="en-US" dirty="0" err="1"/>
              <a:t>MongoDriver</a:t>
            </a:r>
            <a:endParaRPr lang="en-US" dirty="0"/>
          </a:p>
        </p:txBody>
      </p:sp>
      <p:sp>
        <p:nvSpPr>
          <p:cNvPr id="4" name="Slide Number Placeholder 3"/>
          <p:cNvSpPr>
            <a:spLocks noGrp="1"/>
          </p:cNvSpPr>
          <p:nvPr>
            <p:ph type="sldNum" sz="quarter" idx="5"/>
          </p:nvPr>
        </p:nvSpPr>
        <p:spPr/>
        <p:txBody>
          <a:bodyPr/>
          <a:lstStyle/>
          <a:p>
            <a:fld id="{25682B01-3207-4BF9-987C-C18A9B1988DE}" type="slidenum">
              <a:rPr lang="en-US" smtClean="0"/>
              <a:t>5</a:t>
            </a:fld>
            <a:endParaRPr lang="en-US"/>
          </a:p>
        </p:txBody>
      </p:sp>
    </p:spTree>
    <p:extLst>
      <p:ext uri="{BB962C8B-B14F-4D97-AF65-F5344CB8AC3E}">
        <p14:creationId xmlns:p14="http://schemas.microsoft.com/office/powerpoint/2010/main" val="2391226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Time for training our image recognition for the real world was way to short</a:t>
            </a:r>
          </a:p>
          <a:p>
            <a:r>
              <a:rPr lang="en-US" dirty="0"/>
              <a:t>- Little to no experience in design and animation</a:t>
            </a:r>
          </a:p>
          <a:p>
            <a:r>
              <a:rPr lang="en-US" dirty="0"/>
              <a:t>- Unknown tools for the job, evaluation on the fly of tool and graphics kind</a:t>
            </a:r>
          </a:p>
          <a:p>
            <a:r>
              <a:rPr lang="en-US" dirty="0"/>
              <a:t>- In the end Yves became kind of an animation specialist and is the proud father of little Brummel</a:t>
            </a:r>
          </a:p>
        </p:txBody>
      </p:sp>
      <p:sp>
        <p:nvSpPr>
          <p:cNvPr id="4" name="Slide Number Placeholder 3"/>
          <p:cNvSpPr>
            <a:spLocks noGrp="1"/>
          </p:cNvSpPr>
          <p:nvPr>
            <p:ph type="sldNum" sz="quarter" idx="5"/>
          </p:nvPr>
        </p:nvSpPr>
        <p:spPr/>
        <p:txBody>
          <a:bodyPr/>
          <a:lstStyle/>
          <a:p>
            <a:fld id="{25682B01-3207-4BF9-987C-C18A9B1988DE}" type="slidenum">
              <a:rPr lang="en-US" smtClean="0"/>
              <a:t>6</a:t>
            </a:fld>
            <a:endParaRPr lang="en-US"/>
          </a:p>
        </p:txBody>
      </p:sp>
    </p:spTree>
    <p:extLst>
      <p:ext uri="{BB962C8B-B14F-4D97-AF65-F5344CB8AC3E}">
        <p14:creationId xmlns:p14="http://schemas.microsoft.com/office/powerpoint/2010/main" val="284628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682B01-3207-4BF9-987C-C18A9B1988DE}" type="slidenum">
              <a:rPr lang="en-US" smtClean="0"/>
              <a:t>8</a:t>
            </a:fld>
            <a:endParaRPr lang="en-US"/>
          </a:p>
        </p:txBody>
      </p:sp>
    </p:spTree>
    <p:extLst>
      <p:ext uri="{BB962C8B-B14F-4D97-AF65-F5344CB8AC3E}">
        <p14:creationId xmlns:p14="http://schemas.microsoft.com/office/powerpoint/2010/main" val="3998800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D5F294-0324-4CA7-B5B2-73AF67C31DC3}"/>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AE6A4C31-65A9-4DC1-8ECA-3058FF171D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46501BA1-B31D-4AA1-A009-DE7A1BAD761E}"/>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5" name="Fußzeilenplatzhalter 4">
            <a:extLst>
              <a:ext uri="{FF2B5EF4-FFF2-40B4-BE49-F238E27FC236}">
                <a16:creationId xmlns:a16="http://schemas.microsoft.com/office/drawing/2014/main" id="{BF105E77-C22C-4413-B0FA-45291C5F07A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45B12ACC-3B0E-4DDB-9634-4CDF50865A98}"/>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1604678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4F929-A0FF-44FF-A912-BAA7D0F30A6A}"/>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738F6677-B663-492B-8ACD-7DB02F36143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093FE4DB-151A-4E7D-B0DC-1A41361247CE}"/>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5" name="Fußzeilenplatzhalter 4">
            <a:extLst>
              <a:ext uri="{FF2B5EF4-FFF2-40B4-BE49-F238E27FC236}">
                <a16:creationId xmlns:a16="http://schemas.microsoft.com/office/drawing/2014/main" id="{2E192525-E969-446B-B219-672DE4E0B3B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9A99E153-2D63-4715-89F0-81FD0421B66B}"/>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2736556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3174CF-E8D1-4262-8922-500ABC29B092}"/>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ADB8D86C-6D27-47D1-B7AD-A230534F2BC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0ED48A7-DD02-4124-80C4-CE3B892FBFE5}"/>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5" name="Fußzeilenplatzhalter 4">
            <a:extLst>
              <a:ext uri="{FF2B5EF4-FFF2-40B4-BE49-F238E27FC236}">
                <a16:creationId xmlns:a16="http://schemas.microsoft.com/office/drawing/2014/main" id="{420A32DF-5148-44D0-87C6-D2B296E15DB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7BC54F34-59C4-4C52-83CE-715CD6F15360}"/>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3073856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01A49B-8AEC-4855-8281-D57B56517A74}"/>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900CD144-C9EC-4DFB-884D-3BD65FE4AAE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3810765B-F84F-4779-A326-C1FDC1D6A0F2}"/>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5" name="Fußzeilenplatzhalter 4">
            <a:extLst>
              <a:ext uri="{FF2B5EF4-FFF2-40B4-BE49-F238E27FC236}">
                <a16:creationId xmlns:a16="http://schemas.microsoft.com/office/drawing/2014/main" id="{C1B6173F-C93F-42D3-83D7-C7525C817254}"/>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43BE98D6-BA86-44DC-B3B8-AEF338DB020F}"/>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1299231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2F34BB-E013-4957-8E5B-A04E3F0E273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C05FFA92-DDD2-4E4C-98DB-C7158E31F7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EAB8258-A7E9-4EC1-A463-0013CAD4AFED}"/>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5" name="Fußzeilenplatzhalter 4">
            <a:extLst>
              <a:ext uri="{FF2B5EF4-FFF2-40B4-BE49-F238E27FC236}">
                <a16:creationId xmlns:a16="http://schemas.microsoft.com/office/drawing/2014/main" id="{18D3C061-6F15-4B8E-B884-1B517F9555CA}"/>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EF06C08-A394-4DA0-B5E6-B1CB186820D6}"/>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3775395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6EA5A9-52AE-4763-B5E8-F85FA47FC8CF}"/>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12A60744-3CC2-4068-AA37-65BF35FCD0D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33EA4649-82BF-4103-95C8-247AC4C3ED8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F8EFF1CF-0B60-4EC7-9204-84A508D50855}"/>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6" name="Fußzeilenplatzhalter 5">
            <a:extLst>
              <a:ext uri="{FF2B5EF4-FFF2-40B4-BE49-F238E27FC236}">
                <a16:creationId xmlns:a16="http://schemas.microsoft.com/office/drawing/2014/main" id="{688A6454-7F3A-4092-A92B-54B6E7333FA3}"/>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3A2345B-B894-4849-AF44-ACEF3B7D6062}"/>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422062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8482ED-36F6-4918-9E98-6B6F2AC42D1D}"/>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ACAFE274-34D0-4A53-B1EF-F28473542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DC49AA-A07C-4A0F-A74F-C5B3145DF0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0A8A9666-4956-4544-A8C0-AE646A34F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3B987C8-71EF-45E4-A1A1-5DCB22EF661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62DC3C0F-A608-4560-89D8-F47A48258ABA}"/>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8" name="Fußzeilenplatzhalter 7">
            <a:extLst>
              <a:ext uri="{FF2B5EF4-FFF2-40B4-BE49-F238E27FC236}">
                <a16:creationId xmlns:a16="http://schemas.microsoft.com/office/drawing/2014/main" id="{5BFFE0D0-CF74-4B38-B50F-D1094C425D14}"/>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F56C7452-96FB-4662-978C-46996EA2510E}"/>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328895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7B7D0F-5956-4451-AA8D-D9E9EAA5398E}"/>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086D47A2-53A7-4E2A-89C2-65E3EFC21D16}"/>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4" name="Fußzeilenplatzhalter 3">
            <a:extLst>
              <a:ext uri="{FF2B5EF4-FFF2-40B4-BE49-F238E27FC236}">
                <a16:creationId xmlns:a16="http://schemas.microsoft.com/office/drawing/2014/main" id="{CE0FEFAC-9D97-48AC-B8B9-ACC19F07D674}"/>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FB6E5B04-0B6B-40EC-A36B-D627A3B300A5}"/>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244742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620D4A-DC5E-4758-865C-00156964101B}"/>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3" name="Fußzeilenplatzhalter 2">
            <a:extLst>
              <a:ext uri="{FF2B5EF4-FFF2-40B4-BE49-F238E27FC236}">
                <a16:creationId xmlns:a16="http://schemas.microsoft.com/office/drawing/2014/main" id="{841B711F-2240-4FC8-B830-E09121A4645E}"/>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FF4B8F10-D9DD-43BF-803F-2B343BC1B727}"/>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230729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89D265-E870-4D63-8736-49172A11677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0176C541-4430-4EA0-A718-45487F0DD8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E152BAD5-412F-477F-9E67-7A6EFFFBC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81BFA9B-7815-4973-BB02-AEFB5757872B}"/>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6" name="Fußzeilenplatzhalter 5">
            <a:extLst>
              <a:ext uri="{FF2B5EF4-FFF2-40B4-BE49-F238E27FC236}">
                <a16:creationId xmlns:a16="http://schemas.microsoft.com/office/drawing/2014/main" id="{D115D936-0462-410B-A99B-7C1F55005B98}"/>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93FA4E53-0E77-4E45-B25F-CE4F09366562}"/>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796946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B89E1-8E10-4F0F-870F-C1FFED23F3F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B4ACF5E8-1534-449D-AD22-B689238BA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91974CB8-0BA1-4234-AAC5-580E09F58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3C408B7-9729-48BC-8A0C-5C580261F739}"/>
              </a:ext>
            </a:extLst>
          </p:cNvPr>
          <p:cNvSpPr>
            <a:spLocks noGrp="1"/>
          </p:cNvSpPr>
          <p:nvPr>
            <p:ph type="dt" sz="half" idx="10"/>
          </p:nvPr>
        </p:nvSpPr>
        <p:spPr/>
        <p:txBody>
          <a:bodyPr/>
          <a:lstStyle/>
          <a:p>
            <a:fld id="{0A30421F-EB73-4B1B-B8E5-4868222F2E07}" type="datetimeFigureOut">
              <a:rPr lang="de-CH" smtClean="0"/>
              <a:t>16.11.2019</a:t>
            </a:fld>
            <a:endParaRPr lang="de-CH"/>
          </a:p>
        </p:txBody>
      </p:sp>
      <p:sp>
        <p:nvSpPr>
          <p:cNvPr id="6" name="Fußzeilenplatzhalter 5">
            <a:extLst>
              <a:ext uri="{FF2B5EF4-FFF2-40B4-BE49-F238E27FC236}">
                <a16:creationId xmlns:a16="http://schemas.microsoft.com/office/drawing/2014/main" id="{B2103A2E-E2F3-480A-AB44-D5C9E1A88899}"/>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EE463BFD-320A-4F70-90EB-22A5800C0FAF}"/>
              </a:ext>
            </a:extLst>
          </p:cNvPr>
          <p:cNvSpPr>
            <a:spLocks noGrp="1"/>
          </p:cNvSpPr>
          <p:nvPr>
            <p:ph type="sldNum" sz="quarter" idx="12"/>
          </p:nvPr>
        </p:nvSpPr>
        <p:spPr/>
        <p:txBody>
          <a:bodyPr/>
          <a:lstStyle/>
          <a:p>
            <a:fld id="{5D9594FC-CBD8-4A4C-A6F4-FF898F9CF990}" type="slidenum">
              <a:rPr lang="de-CH" smtClean="0"/>
              <a:t>‹#›</a:t>
            </a:fld>
            <a:endParaRPr lang="de-CH"/>
          </a:p>
        </p:txBody>
      </p:sp>
    </p:spTree>
    <p:extLst>
      <p:ext uri="{BB962C8B-B14F-4D97-AF65-F5344CB8AC3E}">
        <p14:creationId xmlns:p14="http://schemas.microsoft.com/office/powerpoint/2010/main" val="3141061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1B28368-9C9B-4B58-B944-2549213BB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15DD59F0-497B-466C-8C5E-8620B8D561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08874E3-CBCC-47CE-B76D-F2E6EBB9B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0421F-EB73-4B1B-B8E5-4868222F2E07}" type="datetimeFigureOut">
              <a:rPr lang="de-CH" smtClean="0"/>
              <a:t>16.11.2019</a:t>
            </a:fld>
            <a:endParaRPr lang="de-CH"/>
          </a:p>
        </p:txBody>
      </p:sp>
      <p:sp>
        <p:nvSpPr>
          <p:cNvPr id="5" name="Fußzeilenplatzhalter 4">
            <a:extLst>
              <a:ext uri="{FF2B5EF4-FFF2-40B4-BE49-F238E27FC236}">
                <a16:creationId xmlns:a16="http://schemas.microsoft.com/office/drawing/2014/main" id="{FD845119-D112-406A-AEC0-19CD1F0A06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8D013658-CC8B-4947-9F46-1C7A3E492F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594FC-CBD8-4A4C-A6F4-FF898F9CF990}" type="slidenum">
              <a:rPr lang="de-CH" smtClean="0"/>
              <a:t>‹#›</a:t>
            </a:fld>
            <a:endParaRPr lang="de-CH"/>
          </a:p>
        </p:txBody>
      </p:sp>
    </p:spTree>
    <p:extLst>
      <p:ext uri="{BB962C8B-B14F-4D97-AF65-F5344CB8AC3E}">
        <p14:creationId xmlns:p14="http://schemas.microsoft.com/office/powerpoint/2010/main" val="3710685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xhere.com/en/photo/72300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3.gif"/><Relationship Id="rId7" Type="http://schemas.openxmlformats.org/officeDocument/2006/relationships/image" Target="../media/image27.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gif"/><Relationship Id="rId5" Type="http://schemas.openxmlformats.org/officeDocument/2006/relationships/image" Target="../media/image25.gif"/><Relationship Id="rId10" Type="http://schemas.openxmlformats.org/officeDocument/2006/relationships/image" Target="../media/image30.gif"/><Relationship Id="rId4" Type="http://schemas.openxmlformats.org/officeDocument/2006/relationships/image" Target="../media/image24.gif"/><Relationship Id="rId9" Type="http://schemas.openxmlformats.org/officeDocument/2006/relationships/image" Target="../media/image29.gif"/></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30" name="Rectangle 14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E38E3477-5141-491E-B495-8CC767ED721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1287" r="1" b="24416"/>
          <a:stretch/>
        </p:blipFill>
        <p:spPr>
          <a:xfrm>
            <a:off x="20" y="1"/>
            <a:ext cx="12191980" cy="6857999"/>
          </a:xfrm>
          <a:prstGeom prst="rect">
            <a:avLst/>
          </a:prstGeom>
        </p:spPr>
      </p:pic>
      <p:sp>
        <p:nvSpPr>
          <p:cNvPr id="2" name="Titel 1">
            <a:extLst>
              <a:ext uri="{FF2B5EF4-FFF2-40B4-BE49-F238E27FC236}">
                <a16:creationId xmlns:a16="http://schemas.microsoft.com/office/drawing/2014/main" id="{EAC3CC17-6F3B-4A6D-8AD9-342C501787C0}"/>
              </a:ext>
            </a:extLst>
          </p:cNvPr>
          <p:cNvSpPr>
            <a:spLocks noGrp="1"/>
          </p:cNvSpPr>
          <p:nvPr>
            <p:ph type="ctrTitle"/>
          </p:nvPr>
        </p:nvSpPr>
        <p:spPr>
          <a:xfrm>
            <a:off x="1524000" y="1122362"/>
            <a:ext cx="9144000" cy="2900518"/>
          </a:xfrm>
        </p:spPr>
        <p:txBody>
          <a:bodyPr>
            <a:normAutofit/>
          </a:bodyPr>
          <a:lstStyle/>
          <a:p>
            <a:r>
              <a:rPr lang="de-CH">
                <a:solidFill>
                  <a:srgbClr val="FFFFFF"/>
                </a:solidFill>
              </a:rPr>
              <a:t>Team Brummel</a:t>
            </a:r>
          </a:p>
        </p:txBody>
      </p:sp>
      <p:sp>
        <p:nvSpPr>
          <p:cNvPr id="3" name="Untertitel 2">
            <a:extLst>
              <a:ext uri="{FF2B5EF4-FFF2-40B4-BE49-F238E27FC236}">
                <a16:creationId xmlns:a16="http://schemas.microsoft.com/office/drawing/2014/main" id="{48F6625D-B10E-4955-9717-A28BA8D8B8DA}"/>
              </a:ext>
            </a:extLst>
          </p:cNvPr>
          <p:cNvSpPr>
            <a:spLocks noGrp="1"/>
          </p:cNvSpPr>
          <p:nvPr>
            <p:ph type="subTitle" idx="1"/>
          </p:nvPr>
        </p:nvSpPr>
        <p:spPr>
          <a:xfrm>
            <a:off x="1524000" y="4159404"/>
            <a:ext cx="9144000" cy="1098395"/>
          </a:xfrm>
        </p:spPr>
        <p:txBody>
          <a:bodyPr>
            <a:normAutofit/>
          </a:bodyPr>
          <a:lstStyle/>
          <a:p>
            <a:r>
              <a:rPr lang="de-CH" b="1">
                <a:solidFill>
                  <a:srgbClr val="FFFFFF"/>
                </a:solidFill>
              </a:rPr>
              <a:t>Prepare kids for digital money</a:t>
            </a:r>
          </a:p>
        </p:txBody>
      </p:sp>
    </p:spTree>
    <p:extLst>
      <p:ext uri="{BB962C8B-B14F-4D97-AF65-F5344CB8AC3E}">
        <p14:creationId xmlns:p14="http://schemas.microsoft.com/office/powerpoint/2010/main" val="10716531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4DF313-57A7-44D9-89DC-96E5B7F4DD35}"/>
              </a:ext>
            </a:extLst>
          </p:cNvPr>
          <p:cNvSpPr>
            <a:spLocks noGrp="1"/>
          </p:cNvSpPr>
          <p:nvPr>
            <p:ph type="title"/>
          </p:nvPr>
        </p:nvSpPr>
        <p:spPr/>
        <p:txBody>
          <a:bodyPr/>
          <a:lstStyle/>
          <a:p>
            <a:endParaRPr lang="de-CH"/>
          </a:p>
        </p:txBody>
      </p:sp>
      <p:sp>
        <p:nvSpPr>
          <p:cNvPr id="3" name="Inhaltsplatzhalter 2">
            <a:extLst>
              <a:ext uri="{FF2B5EF4-FFF2-40B4-BE49-F238E27FC236}">
                <a16:creationId xmlns:a16="http://schemas.microsoft.com/office/drawing/2014/main" id="{280497E0-922B-4844-9948-A8E856B1C516}"/>
              </a:ext>
            </a:extLst>
          </p:cNvPr>
          <p:cNvSpPr>
            <a:spLocks noGrp="1"/>
          </p:cNvSpPr>
          <p:nvPr>
            <p:ph idx="1"/>
          </p:nvPr>
        </p:nvSpPr>
        <p:spPr/>
        <p:txBody>
          <a:bodyPr/>
          <a:lstStyle/>
          <a:p>
            <a:endParaRPr lang="de-CH"/>
          </a:p>
        </p:txBody>
      </p:sp>
    </p:spTree>
    <p:extLst>
      <p:ext uri="{BB962C8B-B14F-4D97-AF65-F5344CB8AC3E}">
        <p14:creationId xmlns:p14="http://schemas.microsoft.com/office/powerpoint/2010/main" val="329851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3FE544-5945-4D01-93A2-E49B28DEB935}"/>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n-US" sz="4800" dirty="0"/>
              <a:t>Our Inspiration</a:t>
            </a:r>
          </a:p>
        </p:txBody>
      </p:sp>
      <p:sp>
        <p:nvSpPr>
          <p:cNvPr id="3" name="Inhaltsplatzhalter 2">
            <a:extLst>
              <a:ext uri="{FF2B5EF4-FFF2-40B4-BE49-F238E27FC236}">
                <a16:creationId xmlns:a16="http://schemas.microsoft.com/office/drawing/2014/main" id="{CFCDE1B1-CD2B-44A8-B9A4-B624DA8787A7}"/>
              </a:ext>
            </a:extLst>
          </p:cNvPr>
          <p:cNvSpPr>
            <a:spLocks noGrp="1"/>
          </p:cNvSpPr>
          <p:nvPr>
            <p:ph idx="1"/>
          </p:nvPr>
        </p:nvSpPr>
        <p:spPr>
          <a:xfrm>
            <a:off x="804673" y="2348680"/>
            <a:ext cx="4524973" cy="972180"/>
          </a:xfrm>
        </p:spPr>
        <p:txBody>
          <a:bodyPr vert="horz" lIns="91440" tIns="45720" rIns="91440" bIns="45720" rtlCol="0" anchor="b">
            <a:normAutofit/>
          </a:bodyPr>
          <a:lstStyle/>
          <a:p>
            <a:pPr marL="0" indent="0">
              <a:buNone/>
            </a:pPr>
            <a:r>
              <a:rPr lang="en-US" sz="2000" dirty="0"/>
              <a:t>Our </a:t>
            </a:r>
            <a:r>
              <a:rPr lang="en-US" sz="2000" dirty="0" err="1"/>
              <a:t>challange</a:t>
            </a:r>
            <a:endParaRPr lang="en-US" sz="2000" dirty="0"/>
          </a:p>
        </p:txBody>
      </p:sp>
      <p:sp>
        <p:nvSpPr>
          <p:cNvPr id="71" name="Freeform: Shape 70">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person holding light bulb">
            <a:extLst>
              <a:ext uri="{FF2B5EF4-FFF2-40B4-BE49-F238E27FC236}">
                <a16:creationId xmlns:a16="http://schemas.microsoft.com/office/drawing/2014/main" id="{5ADC2F4E-433F-4EE9-94E6-19C38A1679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55" r="-1" b="-1"/>
          <a:stretch/>
        </p:blipFill>
        <p:spPr bwMode="auto">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49747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selective focus photography of chess pieces">
            <a:extLst>
              <a:ext uri="{FF2B5EF4-FFF2-40B4-BE49-F238E27FC236}">
                <a16:creationId xmlns:a16="http://schemas.microsoft.com/office/drawing/2014/main" id="{3D7B66B1-271F-4E2F-B214-94A44EFE8E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BDA5F3E7-0114-4EEF-910B-BFC738E2D3EE}"/>
              </a:ext>
            </a:extLst>
          </p:cNvPr>
          <p:cNvSpPr>
            <a:spLocks noGrp="1"/>
          </p:cNvSpPr>
          <p:nvPr>
            <p:ph type="title"/>
          </p:nvPr>
        </p:nvSpPr>
        <p:spPr>
          <a:xfrm>
            <a:off x="709448" y="1913950"/>
            <a:ext cx="4204137" cy="1342754"/>
          </a:xfrm>
        </p:spPr>
        <p:txBody>
          <a:bodyPr>
            <a:normAutofit/>
          </a:bodyPr>
          <a:lstStyle/>
          <a:p>
            <a:pPr algn="ctr"/>
            <a:r>
              <a:rPr lang="de-CH" sz="3600"/>
              <a:t>Development Process</a:t>
            </a:r>
          </a:p>
        </p:txBody>
      </p:sp>
      <p:cxnSp>
        <p:nvCxnSpPr>
          <p:cNvPr id="2055" name="Straight Connector 7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450890A2-7411-40EC-A461-9492D909DBF8}"/>
              </a:ext>
            </a:extLst>
          </p:cNvPr>
          <p:cNvSpPr>
            <a:spLocks noGrp="1"/>
          </p:cNvSpPr>
          <p:nvPr>
            <p:ph idx="1"/>
          </p:nvPr>
        </p:nvSpPr>
        <p:spPr>
          <a:xfrm>
            <a:off x="525516" y="3417573"/>
            <a:ext cx="4593021" cy="2619839"/>
          </a:xfrm>
        </p:spPr>
        <p:txBody>
          <a:bodyPr anchor="ctr">
            <a:normAutofit/>
          </a:bodyPr>
          <a:lstStyle/>
          <a:p>
            <a:r>
              <a:rPr lang="de-CH" sz="1800"/>
              <a:t>Research of the Target Audience</a:t>
            </a:r>
          </a:p>
          <a:p>
            <a:r>
              <a:rPr lang="de-CH" sz="1800"/>
              <a:t>Coordination with the principal</a:t>
            </a:r>
          </a:p>
          <a:p>
            <a:r>
              <a:rPr lang="de-CH" sz="1800"/>
              <a:t>Loose responsibility distribution</a:t>
            </a:r>
          </a:p>
          <a:p>
            <a:endParaRPr lang="de-CH" sz="1800"/>
          </a:p>
        </p:txBody>
      </p:sp>
    </p:spTree>
    <p:extLst>
      <p:ext uri="{BB962C8B-B14F-4D97-AF65-F5344CB8AC3E}">
        <p14:creationId xmlns:p14="http://schemas.microsoft.com/office/powerpoint/2010/main" val="334803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2603DD-ACBB-4A2D-B34D-C90A5BFC3013}"/>
              </a:ext>
            </a:extLst>
          </p:cNvPr>
          <p:cNvSpPr>
            <a:spLocks noGrp="1"/>
          </p:cNvSpPr>
          <p:nvPr>
            <p:ph type="title"/>
          </p:nvPr>
        </p:nvSpPr>
        <p:spPr>
          <a:xfrm>
            <a:off x="814167" y="802955"/>
            <a:ext cx="4133690" cy="1454051"/>
          </a:xfrm>
        </p:spPr>
        <p:txBody>
          <a:bodyPr vert="horz" lIns="91440" tIns="45720" rIns="91440" bIns="45720" rtlCol="0">
            <a:normAutofit/>
          </a:bodyPr>
          <a:lstStyle/>
          <a:p>
            <a:r>
              <a:rPr lang="en-US" sz="4000">
                <a:solidFill>
                  <a:srgbClr val="000000"/>
                </a:solidFill>
              </a:rPr>
              <a:t>Tools</a:t>
            </a:r>
          </a:p>
        </p:txBody>
      </p:sp>
      <p:sp>
        <p:nvSpPr>
          <p:cNvPr id="39" name="Oval 38">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sign&#10;&#10;Description automatically generated">
            <a:extLst>
              <a:ext uri="{FF2B5EF4-FFF2-40B4-BE49-F238E27FC236}">
                <a16:creationId xmlns:a16="http://schemas.microsoft.com/office/drawing/2014/main" id="{56EDFD68-308F-41DB-980C-134E7B84D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218" y="942650"/>
            <a:ext cx="1272591" cy="995802"/>
          </a:xfrm>
          <a:prstGeom prst="rect">
            <a:avLst/>
          </a:prstGeom>
        </p:spPr>
      </p:pic>
      <p:sp>
        <p:nvSpPr>
          <p:cNvPr id="32" name="Content Placeholder 31">
            <a:extLst>
              <a:ext uri="{FF2B5EF4-FFF2-40B4-BE49-F238E27FC236}">
                <a16:creationId xmlns:a16="http://schemas.microsoft.com/office/drawing/2014/main" id="{9C3EC857-C176-450A-ACFB-98751CCB0E2A}"/>
              </a:ext>
            </a:extLst>
          </p:cNvPr>
          <p:cNvSpPr>
            <a:spLocks noGrp="1"/>
          </p:cNvSpPr>
          <p:nvPr>
            <p:ph idx="1"/>
          </p:nvPr>
        </p:nvSpPr>
        <p:spPr>
          <a:xfrm>
            <a:off x="810568" y="2421682"/>
            <a:ext cx="4133360" cy="3639289"/>
          </a:xfrm>
        </p:spPr>
        <p:txBody>
          <a:bodyPr anchor="ctr">
            <a:normAutofit/>
          </a:bodyPr>
          <a:lstStyle/>
          <a:p>
            <a:endParaRPr lang="en-US" sz="2000">
              <a:solidFill>
                <a:srgbClr val="000000"/>
              </a:solidFill>
            </a:endParaRPr>
          </a:p>
        </p:txBody>
      </p:sp>
      <p:sp>
        <p:nvSpPr>
          <p:cNvPr id="41" name="Oval 40">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Content Placeholder 8" descr="A picture containing airplane, fence&#10;&#10;Description automatically generated">
            <a:extLst>
              <a:ext uri="{FF2B5EF4-FFF2-40B4-BE49-F238E27FC236}">
                <a16:creationId xmlns:a16="http://schemas.microsoft.com/office/drawing/2014/main" id="{E126E91F-F282-4730-8F72-AA42724BFD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2445" y="211666"/>
            <a:ext cx="2964073" cy="2319387"/>
          </a:xfrm>
          <a:prstGeom prst="rect">
            <a:avLst/>
          </a:prstGeom>
        </p:spPr>
      </p:pic>
      <p:pic>
        <p:nvPicPr>
          <p:cNvPr id="28" name="Picture 27" descr="A picture containing room&#10;&#10;Description automatically generated">
            <a:extLst>
              <a:ext uri="{FF2B5EF4-FFF2-40B4-BE49-F238E27FC236}">
                <a16:creationId xmlns:a16="http://schemas.microsoft.com/office/drawing/2014/main" id="{DC92DB21-04D7-4B2D-885F-CE38C87D88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1079" y="3434981"/>
            <a:ext cx="1735071" cy="1735071"/>
          </a:xfrm>
          <a:prstGeom prst="rect">
            <a:avLst/>
          </a:prstGeom>
        </p:spPr>
      </p:pic>
      <p:sp>
        <p:nvSpPr>
          <p:cNvPr id="45"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Content Placeholder 27" descr="A picture containing drawing&#10;&#10;Description automatically generated">
            <a:extLst>
              <a:ext uri="{FF2B5EF4-FFF2-40B4-BE49-F238E27FC236}">
                <a16:creationId xmlns:a16="http://schemas.microsoft.com/office/drawing/2014/main" id="{FBF90F6D-815C-44C8-8092-E3FEF3EDF4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0046" y="5395507"/>
            <a:ext cx="2345355" cy="879508"/>
          </a:xfrm>
          <a:prstGeom prst="rect">
            <a:avLst/>
          </a:prstGeom>
        </p:spPr>
      </p:pic>
    </p:spTree>
    <p:extLst>
      <p:ext uri="{BB962C8B-B14F-4D97-AF65-F5344CB8AC3E}">
        <p14:creationId xmlns:p14="http://schemas.microsoft.com/office/powerpoint/2010/main" val="2660826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03DD-ACBB-4A2D-B34D-C90A5BFC3013}"/>
              </a:ext>
            </a:extLst>
          </p:cNvPr>
          <p:cNvSpPr>
            <a:spLocks noGrp="1"/>
          </p:cNvSpPr>
          <p:nvPr>
            <p:ph type="title"/>
          </p:nvPr>
        </p:nvSpPr>
        <p:spPr>
          <a:xfrm>
            <a:off x="6347464" y="4851400"/>
            <a:ext cx="5006336" cy="1325563"/>
          </a:xfrm>
        </p:spPr>
        <p:txBody>
          <a:bodyPr>
            <a:normAutofit/>
          </a:bodyPr>
          <a:lstStyle/>
          <a:p>
            <a:r>
              <a:rPr lang="en-US" dirty="0"/>
              <a:t>Solution components</a:t>
            </a:r>
          </a:p>
        </p:txBody>
      </p:sp>
      <p:sp>
        <p:nvSpPr>
          <p:cNvPr id="16" name="Freeform: Shape 15">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Content Placeholder 32">
            <a:extLst>
              <a:ext uri="{FF2B5EF4-FFF2-40B4-BE49-F238E27FC236}">
                <a16:creationId xmlns:a16="http://schemas.microsoft.com/office/drawing/2014/main" id="{ABE037A3-103C-4B2B-A034-71D482770E18}"/>
              </a:ext>
            </a:extLst>
          </p:cNvPr>
          <p:cNvSpPr>
            <a:spLocks noGrp="1"/>
          </p:cNvSpPr>
          <p:nvPr>
            <p:ph idx="1"/>
          </p:nvPr>
        </p:nvSpPr>
        <p:spPr/>
        <p:txBody>
          <a:bodyPr/>
          <a:lstStyle/>
          <a:p>
            <a:endParaRPr lang="en-US" dirty="0"/>
          </a:p>
        </p:txBody>
      </p:sp>
      <p:pic>
        <p:nvPicPr>
          <p:cNvPr id="52" name="Content Placeholder 4" descr="Smart Phone">
            <a:extLst>
              <a:ext uri="{FF2B5EF4-FFF2-40B4-BE49-F238E27FC236}">
                <a16:creationId xmlns:a16="http://schemas.microsoft.com/office/drawing/2014/main" id="{46D73DE8-A5C6-461C-BBF2-79979C897A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200" y="1460705"/>
            <a:ext cx="914400" cy="914400"/>
          </a:xfrm>
          <a:prstGeom prst="rect">
            <a:avLst/>
          </a:prstGeom>
        </p:spPr>
      </p:pic>
      <p:pic>
        <p:nvPicPr>
          <p:cNvPr id="53" name="Picture 52" descr="A close up of a sign&#10;&#10;Description automatically generated">
            <a:extLst>
              <a:ext uri="{FF2B5EF4-FFF2-40B4-BE49-F238E27FC236}">
                <a16:creationId xmlns:a16="http://schemas.microsoft.com/office/drawing/2014/main" id="{A83DE7AF-E83D-4784-8276-B67D6F564E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8890" y="859641"/>
            <a:ext cx="488156" cy="488156"/>
          </a:xfrm>
          <a:prstGeom prst="rect">
            <a:avLst/>
          </a:prstGeom>
        </p:spPr>
      </p:pic>
      <p:pic>
        <p:nvPicPr>
          <p:cNvPr id="54" name="Graphic 53" descr="Server">
            <a:extLst>
              <a:ext uri="{FF2B5EF4-FFF2-40B4-BE49-F238E27FC236}">
                <a16:creationId xmlns:a16="http://schemas.microsoft.com/office/drawing/2014/main" id="{847BA0D3-A267-4008-B700-8C72BEE7D0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5768" y="1444237"/>
            <a:ext cx="914400" cy="914400"/>
          </a:xfrm>
          <a:prstGeom prst="rect">
            <a:avLst/>
          </a:prstGeom>
        </p:spPr>
      </p:pic>
      <p:pic>
        <p:nvPicPr>
          <p:cNvPr id="55" name="Picture 54" descr="A picture containing object, clock&#10;&#10;Description automatically generated">
            <a:extLst>
              <a:ext uri="{FF2B5EF4-FFF2-40B4-BE49-F238E27FC236}">
                <a16:creationId xmlns:a16="http://schemas.microsoft.com/office/drawing/2014/main" id="{347554CD-3E0F-4FE8-B264-17725E86B9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488" y="862364"/>
            <a:ext cx="1389824" cy="581873"/>
          </a:xfrm>
          <a:prstGeom prst="rect">
            <a:avLst/>
          </a:prstGeom>
        </p:spPr>
      </p:pic>
      <p:pic>
        <p:nvPicPr>
          <p:cNvPr id="56" name="Graphic 55" descr="Database">
            <a:extLst>
              <a:ext uri="{FF2B5EF4-FFF2-40B4-BE49-F238E27FC236}">
                <a16:creationId xmlns:a16="http://schemas.microsoft.com/office/drawing/2014/main" id="{4170E4B4-2E63-4D21-B832-9EFD62F299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75768" y="3139211"/>
            <a:ext cx="914400" cy="914400"/>
          </a:xfrm>
          <a:prstGeom prst="rect">
            <a:avLst/>
          </a:prstGeom>
        </p:spPr>
      </p:pic>
      <p:pic>
        <p:nvPicPr>
          <p:cNvPr id="57" name="Picture 56" descr="A picture containing drawing&#10;&#10;Description automatically generated">
            <a:extLst>
              <a:ext uri="{FF2B5EF4-FFF2-40B4-BE49-F238E27FC236}">
                <a16:creationId xmlns:a16="http://schemas.microsoft.com/office/drawing/2014/main" id="{BCADDB99-DD79-4291-B23F-AAB0AA45FE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68642" y="4053611"/>
            <a:ext cx="1128651" cy="711762"/>
          </a:xfrm>
          <a:prstGeom prst="rect">
            <a:avLst/>
          </a:prstGeom>
        </p:spPr>
      </p:pic>
      <p:pic>
        <p:nvPicPr>
          <p:cNvPr id="58" name="Picture 57" descr="A picture containing food&#10;&#10;Description automatically generated">
            <a:extLst>
              <a:ext uri="{FF2B5EF4-FFF2-40B4-BE49-F238E27FC236}">
                <a16:creationId xmlns:a16="http://schemas.microsoft.com/office/drawing/2014/main" id="{8236CB0C-A80E-4E5A-A8E4-B8081EEE9D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70970" y="854008"/>
            <a:ext cx="775461" cy="668283"/>
          </a:xfrm>
          <a:prstGeom prst="rect">
            <a:avLst/>
          </a:prstGeom>
        </p:spPr>
      </p:pic>
      <p:pic>
        <p:nvPicPr>
          <p:cNvPr id="59" name="Graphic 58" descr="Server">
            <a:extLst>
              <a:ext uri="{FF2B5EF4-FFF2-40B4-BE49-F238E27FC236}">
                <a16:creationId xmlns:a16="http://schemas.microsoft.com/office/drawing/2014/main" id="{00E2D64A-DA18-464F-ABDC-0CA2D225DF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01500" y="1450588"/>
            <a:ext cx="914400" cy="914400"/>
          </a:xfrm>
          <a:prstGeom prst="rect">
            <a:avLst/>
          </a:prstGeom>
        </p:spPr>
      </p:pic>
      <p:cxnSp>
        <p:nvCxnSpPr>
          <p:cNvPr id="60" name="Straight Connector 59">
            <a:extLst>
              <a:ext uri="{FF2B5EF4-FFF2-40B4-BE49-F238E27FC236}">
                <a16:creationId xmlns:a16="http://schemas.microsoft.com/office/drawing/2014/main" id="{2320E6D4-4B1F-45A6-B4A5-026C4F348683}"/>
              </a:ext>
            </a:extLst>
          </p:cNvPr>
          <p:cNvCxnSpPr>
            <a:cxnSpLocks/>
            <a:stCxn id="52" idx="3"/>
            <a:endCxn id="54" idx="1"/>
          </p:cNvCxnSpPr>
          <p:nvPr/>
        </p:nvCxnSpPr>
        <p:spPr>
          <a:xfrm flipV="1">
            <a:off x="1338600" y="1901437"/>
            <a:ext cx="1037168" cy="16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007CCFE-4130-4B6E-A212-8A3A4A8A56DE}"/>
              </a:ext>
            </a:extLst>
          </p:cNvPr>
          <p:cNvCxnSpPr>
            <a:cxnSpLocks/>
            <a:stCxn id="54" idx="3"/>
            <a:endCxn id="59" idx="1"/>
          </p:cNvCxnSpPr>
          <p:nvPr/>
        </p:nvCxnSpPr>
        <p:spPr>
          <a:xfrm>
            <a:off x="3290168" y="1901437"/>
            <a:ext cx="911332" cy="6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5F640D-D8F1-43D9-862E-267D8D68CE05}"/>
              </a:ext>
            </a:extLst>
          </p:cNvPr>
          <p:cNvCxnSpPr>
            <a:cxnSpLocks/>
          </p:cNvCxnSpPr>
          <p:nvPr/>
        </p:nvCxnSpPr>
        <p:spPr>
          <a:xfrm>
            <a:off x="2832967" y="2352286"/>
            <a:ext cx="14166" cy="7509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955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2603DD-ACBB-4A2D-B34D-C90A5BFC3013}"/>
              </a:ext>
            </a:extLst>
          </p:cNvPr>
          <p:cNvSpPr>
            <a:spLocks noGrp="1"/>
          </p:cNvSpPr>
          <p:nvPr>
            <p:ph type="title"/>
          </p:nvPr>
        </p:nvSpPr>
        <p:spPr>
          <a:xfrm>
            <a:off x="640079" y="4526280"/>
            <a:ext cx="7410681" cy="1737360"/>
          </a:xfrm>
        </p:spPr>
        <p:txBody>
          <a:bodyPr>
            <a:normAutofit/>
          </a:bodyPr>
          <a:lstStyle/>
          <a:p>
            <a:r>
              <a:rPr lang="en-US" sz="4800" dirty="0"/>
              <a:t>Struggles</a:t>
            </a:r>
          </a:p>
        </p:txBody>
      </p:sp>
      <p:sp>
        <p:nvSpPr>
          <p:cNvPr id="43" name="Freeform: Shape 39">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Content Placeholder 32">
            <a:extLst>
              <a:ext uri="{FF2B5EF4-FFF2-40B4-BE49-F238E27FC236}">
                <a16:creationId xmlns:a16="http://schemas.microsoft.com/office/drawing/2014/main" id="{ABE037A3-103C-4B2B-A034-71D482770E18}"/>
              </a:ext>
            </a:extLst>
          </p:cNvPr>
          <p:cNvSpPr>
            <a:spLocks noGrp="1"/>
          </p:cNvSpPr>
          <p:nvPr>
            <p:ph idx="1"/>
          </p:nvPr>
        </p:nvSpPr>
        <p:spPr>
          <a:xfrm>
            <a:off x="8187162" y="0"/>
            <a:ext cx="4004838" cy="2192333"/>
          </a:xfrm>
        </p:spPr>
        <p:txBody>
          <a:bodyPr anchor="ctr">
            <a:normAutofit/>
          </a:bodyPr>
          <a:lstStyle/>
          <a:p>
            <a:r>
              <a:rPr lang="en-US" sz="1800" dirty="0">
                <a:solidFill>
                  <a:schemeClr val="bg1"/>
                </a:solidFill>
              </a:rPr>
              <a:t>Serious model training takes much more time </a:t>
            </a:r>
          </a:p>
          <a:p>
            <a:r>
              <a:rPr lang="en-US" sz="1800" dirty="0">
                <a:solidFill>
                  <a:schemeClr val="bg1"/>
                </a:solidFill>
              </a:rPr>
              <a:t>Graphics, images, visualization</a:t>
            </a:r>
          </a:p>
          <a:p>
            <a:endParaRPr lang="en-US" sz="1800" dirty="0"/>
          </a:p>
        </p:txBody>
      </p:sp>
    </p:spTree>
    <p:extLst>
      <p:ext uri="{BB962C8B-B14F-4D97-AF65-F5344CB8AC3E}">
        <p14:creationId xmlns:p14="http://schemas.microsoft.com/office/powerpoint/2010/main" val="1364564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two person wearing crew-neck t-shirt">
            <a:extLst>
              <a:ext uri="{FF2B5EF4-FFF2-40B4-BE49-F238E27FC236}">
                <a16:creationId xmlns:a16="http://schemas.microsoft.com/office/drawing/2014/main" id="{D1848286-3FD7-48F5-9A7E-DB5F95CED8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019" b="11793"/>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D7050FFF-D850-4299-9C36-44A3849DC853}"/>
              </a:ext>
            </a:extLst>
          </p:cNvPr>
          <p:cNvSpPr>
            <a:spLocks noGrp="1"/>
          </p:cNvSpPr>
          <p:nvPr>
            <p:ph type="title"/>
          </p:nvPr>
        </p:nvSpPr>
        <p:spPr>
          <a:xfrm>
            <a:off x="709448" y="1913950"/>
            <a:ext cx="4204137" cy="1342754"/>
          </a:xfrm>
        </p:spPr>
        <p:txBody>
          <a:bodyPr>
            <a:normAutofit/>
          </a:bodyPr>
          <a:lstStyle/>
          <a:p>
            <a:pPr algn="ctr"/>
            <a:r>
              <a:rPr lang="de-CH" sz="3600"/>
              <a:t>Exhibition</a:t>
            </a:r>
            <a:endParaRPr lang="de-CH" sz="3600" dirty="0"/>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8603A717-F878-4C45-99B3-232ADDF093E5}"/>
              </a:ext>
            </a:extLst>
          </p:cNvPr>
          <p:cNvSpPr>
            <a:spLocks noGrp="1"/>
          </p:cNvSpPr>
          <p:nvPr>
            <p:ph idx="1"/>
          </p:nvPr>
        </p:nvSpPr>
        <p:spPr>
          <a:xfrm>
            <a:off x="525516" y="3417573"/>
            <a:ext cx="4593021" cy="2619839"/>
          </a:xfrm>
        </p:spPr>
        <p:txBody>
          <a:bodyPr anchor="ctr">
            <a:normAutofit/>
          </a:bodyPr>
          <a:lstStyle/>
          <a:p>
            <a:endParaRPr lang="de-CH" sz="1800" dirty="0"/>
          </a:p>
        </p:txBody>
      </p:sp>
      <p:grpSp>
        <p:nvGrpSpPr>
          <p:cNvPr id="5" name="Gruppieren 4">
            <a:extLst>
              <a:ext uri="{FF2B5EF4-FFF2-40B4-BE49-F238E27FC236}">
                <a16:creationId xmlns:a16="http://schemas.microsoft.com/office/drawing/2014/main" id="{91B0702F-6307-45CD-9071-CA60C2A4CCFF}"/>
              </a:ext>
            </a:extLst>
          </p:cNvPr>
          <p:cNvGrpSpPr/>
          <p:nvPr/>
        </p:nvGrpSpPr>
        <p:grpSpPr>
          <a:xfrm>
            <a:off x="6484867" y="2585327"/>
            <a:ext cx="929655" cy="1935474"/>
            <a:chOff x="6610925" y="2461263"/>
            <a:chExt cx="929655" cy="1935474"/>
          </a:xfrm>
        </p:grpSpPr>
        <p:pic>
          <p:nvPicPr>
            <p:cNvPr id="3078" name="Picture 6" descr="Mobile Png Clipart - Android Mobile Frame Png Download Transparent Png (1229x1600), Png Download">
              <a:extLst>
                <a:ext uri="{FF2B5EF4-FFF2-40B4-BE49-F238E27FC236}">
                  <a16:creationId xmlns:a16="http://schemas.microsoft.com/office/drawing/2014/main" id="{8EF69C40-E50B-4AFB-BBFE-3DE8A0A9B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0925" y="2461263"/>
              <a:ext cx="929655" cy="193547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ildergebnis für android logo">
              <a:extLst>
                <a:ext uri="{FF2B5EF4-FFF2-40B4-BE49-F238E27FC236}">
                  <a16:creationId xmlns:a16="http://schemas.microsoft.com/office/drawing/2014/main" id="{307F02DD-B0D4-44BC-80A9-13800C250C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620" y="3077968"/>
              <a:ext cx="678968" cy="7970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727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2D697E-1E5D-4F93-AD6A-26FFC1DBB40D}"/>
              </a:ext>
            </a:extLst>
          </p:cNvPr>
          <p:cNvSpPr>
            <a:spLocks noGrp="1"/>
          </p:cNvSpPr>
          <p:nvPr>
            <p:ph type="title"/>
          </p:nvPr>
        </p:nvSpPr>
        <p:spPr/>
        <p:txBody>
          <a:bodyPr/>
          <a:lstStyle/>
          <a:p>
            <a:pPr algn="ctr"/>
            <a:r>
              <a:rPr lang="de-CH" dirty="0" err="1"/>
              <a:t>Thanks</a:t>
            </a:r>
            <a:r>
              <a:rPr lang="de-CH" dirty="0"/>
              <a:t> and </a:t>
            </a:r>
            <a:r>
              <a:rPr lang="de-CH" dirty="0" err="1"/>
              <a:t>have</a:t>
            </a:r>
            <a:r>
              <a:rPr lang="de-CH" dirty="0"/>
              <a:t> a happy </a:t>
            </a:r>
            <a:r>
              <a:rPr lang="de-CH" dirty="0" err="1"/>
              <a:t>day</a:t>
            </a:r>
            <a:r>
              <a:rPr lang="de-CH" dirty="0"/>
              <a:t>!</a:t>
            </a:r>
          </a:p>
        </p:txBody>
      </p:sp>
      <p:pic>
        <p:nvPicPr>
          <p:cNvPr id="5" name="Content Placeholder 4">
            <a:extLst>
              <a:ext uri="{FF2B5EF4-FFF2-40B4-BE49-F238E27FC236}">
                <a16:creationId xmlns:a16="http://schemas.microsoft.com/office/drawing/2014/main" id="{D66F37B5-457E-4493-8E81-63CD99171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5065" y="1690690"/>
            <a:ext cx="1977340" cy="2508419"/>
          </a:xfrm>
        </p:spPr>
      </p:pic>
      <p:pic>
        <p:nvPicPr>
          <p:cNvPr id="9" name="Picture 8">
            <a:extLst>
              <a:ext uri="{FF2B5EF4-FFF2-40B4-BE49-F238E27FC236}">
                <a16:creationId xmlns:a16="http://schemas.microsoft.com/office/drawing/2014/main" id="{3ADAA379-4DE9-4B45-952F-E92780672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98" y="1689962"/>
            <a:ext cx="1978487" cy="2509874"/>
          </a:xfrm>
          <a:prstGeom prst="rect">
            <a:avLst/>
          </a:prstGeom>
        </p:spPr>
      </p:pic>
      <p:pic>
        <p:nvPicPr>
          <p:cNvPr id="13" name="Picture 12">
            <a:extLst>
              <a:ext uri="{FF2B5EF4-FFF2-40B4-BE49-F238E27FC236}">
                <a16:creationId xmlns:a16="http://schemas.microsoft.com/office/drawing/2014/main" id="{9C8E81EE-3440-49D5-849E-66C9FC135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3674" y="4332008"/>
            <a:ext cx="1945736" cy="2468327"/>
          </a:xfrm>
          <a:prstGeom prst="rect">
            <a:avLst/>
          </a:prstGeom>
        </p:spPr>
      </p:pic>
      <p:pic>
        <p:nvPicPr>
          <p:cNvPr id="15" name="Picture 14">
            <a:extLst>
              <a:ext uri="{FF2B5EF4-FFF2-40B4-BE49-F238E27FC236}">
                <a16:creationId xmlns:a16="http://schemas.microsoft.com/office/drawing/2014/main" id="{F807696F-1E26-4D3B-B3AB-C92A65829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6455" y="1690688"/>
            <a:ext cx="1977341" cy="2508421"/>
          </a:xfrm>
          <a:prstGeom prst="rect">
            <a:avLst/>
          </a:prstGeom>
        </p:spPr>
      </p:pic>
      <p:pic>
        <p:nvPicPr>
          <p:cNvPr id="17" name="Picture 16">
            <a:extLst>
              <a:ext uri="{FF2B5EF4-FFF2-40B4-BE49-F238E27FC236}">
                <a16:creationId xmlns:a16="http://schemas.microsoft.com/office/drawing/2014/main" id="{BD8896BF-75A6-4D7E-8676-775BB2F518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9534" y="4332008"/>
            <a:ext cx="1945736" cy="2468327"/>
          </a:xfrm>
          <a:prstGeom prst="rect">
            <a:avLst/>
          </a:prstGeom>
        </p:spPr>
      </p:pic>
      <p:pic>
        <p:nvPicPr>
          <p:cNvPr id="19" name="Picture 18">
            <a:extLst>
              <a:ext uri="{FF2B5EF4-FFF2-40B4-BE49-F238E27FC236}">
                <a16:creationId xmlns:a16="http://schemas.microsoft.com/office/drawing/2014/main" id="{274F4A56-C7BC-43AC-9C05-34C69CB756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6210" y="4291914"/>
            <a:ext cx="1977341" cy="2508421"/>
          </a:xfrm>
          <a:prstGeom prst="rect">
            <a:avLst/>
          </a:prstGeom>
        </p:spPr>
      </p:pic>
      <p:pic>
        <p:nvPicPr>
          <p:cNvPr id="21" name="Picture 20">
            <a:extLst>
              <a:ext uri="{FF2B5EF4-FFF2-40B4-BE49-F238E27FC236}">
                <a16:creationId xmlns:a16="http://schemas.microsoft.com/office/drawing/2014/main" id="{0A49C243-278F-47B7-A896-82428FDB45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05126" y="4275437"/>
            <a:ext cx="1977341" cy="2508421"/>
          </a:xfrm>
          <a:prstGeom prst="rect">
            <a:avLst/>
          </a:prstGeom>
        </p:spPr>
      </p:pic>
      <p:pic>
        <p:nvPicPr>
          <p:cNvPr id="23" name="Picture 22">
            <a:extLst>
              <a:ext uri="{FF2B5EF4-FFF2-40B4-BE49-F238E27FC236}">
                <a16:creationId xmlns:a16="http://schemas.microsoft.com/office/drawing/2014/main" id="{2C0ABEE8-4FC6-4B61-AD6F-A0B862B516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7355" y="4291913"/>
            <a:ext cx="1977342" cy="2508422"/>
          </a:xfrm>
          <a:prstGeom prst="rect">
            <a:avLst/>
          </a:prstGeom>
        </p:spPr>
      </p:pic>
    </p:spTree>
    <p:extLst>
      <p:ext uri="{BB962C8B-B14F-4D97-AF65-F5344CB8AC3E}">
        <p14:creationId xmlns:p14="http://schemas.microsoft.com/office/powerpoint/2010/main" val="2197602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0D83709-8FC6-4DE4-A04C-729C5FE9A052}"/>
              </a:ext>
            </a:extLst>
          </p:cNvPr>
          <p:cNvSpPr/>
          <p:nvPr/>
        </p:nvSpPr>
        <p:spPr>
          <a:xfrm>
            <a:off x="0" y="0"/>
            <a:ext cx="12192000" cy="6858000"/>
          </a:xfrm>
          <a:prstGeom prst="rect">
            <a:avLst/>
          </a:prstGeom>
          <a:solidFill>
            <a:schemeClr val="bg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A69C4654-7B41-44C9-9BB4-5333E8C7A13B}"/>
              </a:ext>
            </a:extLst>
          </p:cNvPr>
          <p:cNvSpPr>
            <a:spLocks noGrp="1"/>
          </p:cNvSpPr>
          <p:nvPr>
            <p:ph type="title"/>
          </p:nvPr>
        </p:nvSpPr>
        <p:spPr/>
        <p:txBody>
          <a:bodyPr/>
          <a:lstStyle/>
          <a:p>
            <a:r>
              <a:rPr lang="de-CH" dirty="0">
                <a:ln>
                  <a:solidFill>
                    <a:schemeClr val="tx1">
                      <a:lumMod val="95000"/>
                      <a:lumOff val="5000"/>
                    </a:schemeClr>
                  </a:solidFill>
                </a:ln>
              </a:rPr>
              <a:t>Abgrenzung</a:t>
            </a:r>
          </a:p>
        </p:txBody>
      </p:sp>
      <p:sp>
        <p:nvSpPr>
          <p:cNvPr id="3" name="Inhaltsplatzhalter 2">
            <a:extLst>
              <a:ext uri="{FF2B5EF4-FFF2-40B4-BE49-F238E27FC236}">
                <a16:creationId xmlns:a16="http://schemas.microsoft.com/office/drawing/2014/main" id="{0D607907-CE31-4D1C-BD66-B5A7CEFB227E}"/>
              </a:ext>
            </a:extLst>
          </p:cNvPr>
          <p:cNvSpPr>
            <a:spLocks noGrp="1"/>
          </p:cNvSpPr>
          <p:nvPr>
            <p:ph idx="1"/>
          </p:nvPr>
        </p:nvSpPr>
        <p:spPr>
          <a:noFill/>
        </p:spPr>
        <p:txBody>
          <a:bodyPr/>
          <a:lstStyle/>
          <a:p>
            <a:r>
              <a:rPr lang="de-CH" dirty="0">
                <a:ln>
                  <a:solidFill>
                    <a:schemeClr val="tx1">
                      <a:lumMod val="95000"/>
                      <a:lumOff val="5000"/>
                    </a:schemeClr>
                  </a:solidFill>
                </a:ln>
              </a:rPr>
              <a:t>Bargeldloses Geld wird von den Eltern erst ab 16 Jahren erlaubt.</a:t>
            </a:r>
          </a:p>
          <a:p>
            <a:r>
              <a:rPr lang="de-CH" dirty="0">
                <a:ln>
                  <a:solidFill>
                    <a:schemeClr val="tx1">
                      <a:lumMod val="95000"/>
                      <a:lumOff val="5000"/>
                    </a:schemeClr>
                  </a:solidFill>
                </a:ln>
              </a:rPr>
              <a:t>Unsere Zielgruppe sind Kinder ab 10-12 Jahre, die Bargeld verwenden. Sie scannen ihr Bargeld in die digitale App und können es dort verwalten.</a:t>
            </a:r>
          </a:p>
        </p:txBody>
      </p:sp>
    </p:spTree>
    <p:extLst>
      <p:ext uri="{BB962C8B-B14F-4D97-AF65-F5344CB8AC3E}">
        <p14:creationId xmlns:p14="http://schemas.microsoft.com/office/powerpoint/2010/main" val="142111887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Widescreen</PresentationFormat>
  <Paragraphs>44</Paragraphs>
  <Slides>10</Slides>
  <Notes>6</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vt:lpstr>
      <vt:lpstr>Team Brummel</vt:lpstr>
      <vt:lpstr>Our Inspiration</vt:lpstr>
      <vt:lpstr>Development Process</vt:lpstr>
      <vt:lpstr>Tools</vt:lpstr>
      <vt:lpstr>Solution components</vt:lpstr>
      <vt:lpstr>Struggles</vt:lpstr>
      <vt:lpstr>Exhibition</vt:lpstr>
      <vt:lpstr>Thanks and have a happy day!</vt:lpstr>
      <vt:lpstr>Abgrenzung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Brummel</dc:title>
  <dc:creator>Pascal Krüttli</dc:creator>
  <cp:lastModifiedBy>Pascal Krüttli</cp:lastModifiedBy>
  <cp:revision>15</cp:revision>
  <dcterms:created xsi:type="dcterms:W3CDTF">2019-11-16T07:23:09Z</dcterms:created>
  <dcterms:modified xsi:type="dcterms:W3CDTF">2019-11-16T08:34:01Z</dcterms:modified>
</cp:coreProperties>
</file>